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73" r:id="rId3"/>
    <p:sldId id="274" r:id="rId4"/>
    <p:sldId id="276" r:id="rId5"/>
    <p:sldId id="293" r:id="rId6"/>
    <p:sldId id="275" r:id="rId7"/>
    <p:sldId id="294" r:id="rId8"/>
    <p:sldId id="285" r:id="rId9"/>
    <p:sldId id="291" r:id="rId10"/>
    <p:sldId id="292" r:id="rId11"/>
    <p:sldId id="288" r:id="rId12"/>
    <p:sldId id="289" r:id="rId13"/>
    <p:sldId id="290" r:id="rId14"/>
    <p:sldId id="283" r:id="rId15"/>
    <p:sldId id="286" r:id="rId16"/>
    <p:sldId id="287" r:id="rId17"/>
    <p:sldId id="278" r:id="rId18"/>
    <p:sldId id="279" r:id="rId19"/>
    <p:sldId id="280" r:id="rId20"/>
    <p:sldId id="281" r:id="rId21"/>
    <p:sldId id="282" r:id="rId22"/>
    <p:sldId id="284" r:id="rId23"/>
    <p:sldId id="269" r:id="rId24"/>
    <p:sldId id="29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6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98377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  <p:pic>
        <p:nvPicPr>
          <p:cNvPr id="2" name="WhatsApp Video 2026-01-19 at 10.38.09 AM">
            <a:hlinkClick r:id="" action="ppaction://media"/>
            <a:extLst>
              <a:ext uri="{FF2B5EF4-FFF2-40B4-BE49-F238E27FC236}">
                <a16:creationId xmlns:a16="http://schemas.microsoft.com/office/drawing/2014/main" id="{72827630-5AE1-3486-123C-65256CD5F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73" y="2581552"/>
            <a:ext cx="4358727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449599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786604" y="2267968"/>
            <a:ext cx="40214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Low traversable area resolution: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Loss of spatial detail in the environment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Reduced navigation accuracy near boundaries and obstacles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Increased localization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Impact on localization: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Particle filter operates over a larger state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Slower convergence to the correct pose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Higher probability of false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29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722835"/>
            <a:ext cx="4344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Splitting a single large map into smaller tiles enables: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Higher effective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More pixels per meter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Improved spatial detail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Corridors appear thicker and clearer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Improved localization &amp; navigation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AMCL particles constrained to relevant regions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particle convergence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Reduced localization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More efficient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Smaller </a:t>
            </a:r>
            <a:r>
              <a:rPr lang="en-IN" sz="1600" dirty="0" err="1"/>
              <a:t>costmaps</a:t>
            </a:r>
            <a:endParaRPr lang="en-IN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path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Lower computational load</a:t>
            </a:r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2" y="1045029"/>
            <a:ext cx="8808097" cy="5311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Map Switching Logic Development: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sz="22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1900" dirty="0"/>
              <a:t>2)</a:t>
            </a:r>
            <a:r>
              <a:rPr lang="en-US" sz="2200" dirty="0"/>
              <a:t>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2" algn="just"/>
            <a:r>
              <a:rPr lang="en-US" dirty="0"/>
              <a:t>Monitors robot motion</a:t>
            </a:r>
          </a:p>
          <a:p>
            <a:pPr lvl="2" algn="just"/>
            <a:r>
              <a:rPr lang="en-US" dirty="0"/>
              <a:t>Detects boundary crossing</a:t>
            </a:r>
          </a:p>
          <a:p>
            <a:pPr lvl="2" algn="just"/>
            <a:r>
              <a:rPr lang="en-US" dirty="0"/>
              <a:t>Commands map server to load the next tile</a:t>
            </a:r>
          </a:p>
          <a:p>
            <a:pPr lvl="2" algn="just"/>
            <a:r>
              <a:rPr lang="en-US" dirty="0"/>
              <a:t>Resets localization safely</a:t>
            </a:r>
          </a:p>
          <a:p>
            <a:pPr marL="0" indent="0">
              <a:buNone/>
            </a:pPr>
            <a:r>
              <a:rPr lang="en-IN" sz="1800" b="1" dirty="0"/>
              <a:t>      </a:t>
            </a:r>
            <a:endParaRPr lang="en-IN" dirty="0"/>
          </a:p>
          <a:p>
            <a:pPr marL="0" indent="0" algn="just">
              <a:buNone/>
            </a:pPr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D4769-4E47-2974-5B8B-9307AE8BE9D2}"/>
              </a:ext>
            </a:extLst>
          </p:cNvPr>
          <p:cNvSpPr txBox="1"/>
          <p:nvPr/>
        </p:nvSpPr>
        <p:spPr>
          <a:xfrm>
            <a:off x="0" y="3741576"/>
            <a:ext cx="22580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1)MAP_SERVER :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400" dirty="0"/>
              <a:t>/map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OccupancyGrid</a:t>
            </a:r>
            <a:endParaRPr lang="en-IN" sz="14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map_metadata</a:t>
            </a:r>
            <a:r>
              <a:rPr lang="en-IN" sz="1400" dirty="0"/>
              <a:t>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MapMetaData</a:t>
            </a:r>
            <a:endParaRPr lang="en-IN" sz="1400" dirty="0"/>
          </a:p>
          <a:p>
            <a:r>
              <a:rPr lang="en-IN" sz="1400" b="1" dirty="0"/>
              <a:t> </a:t>
            </a:r>
            <a:r>
              <a:rPr lang="en-IN" sz="1600" b="1" dirty="0"/>
              <a:t>Services:</a:t>
            </a:r>
            <a:endParaRPr lang="en-IN" sz="16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map_server</a:t>
            </a:r>
            <a:r>
              <a:rPr lang="en-IN" sz="1400" dirty="0"/>
              <a:t>/</a:t>
            </a:r>
            <a:r>
              <a:rPr lang="en-IN" sz="1400" dirty="0" err="1"/>
              <a:t>load_map</a:t>
            </a:r>
            <a:r>
              <a:rPr lang="en-IN" sz="1400" dirty="0"/>
              <a:t> → Load a new map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CA24E-ACBC-4C3E-D08B-09088D2FA4D5}"/>
              </a:ext>
            </a:extLst>
          </p:cNvPr>
          <p:cNvSpPr txBox="1"/>
          <p:nvPr/>
        </p:nvSpPr>
        <p:spPr>
          <a:xfrm>
            <a:off x="2136710" y="3555192"/>
            <a:ext cx="20573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2)NAV2_AMCL: </a:t>
            </a:r>
          </a:p>
          <a:p>
            <a:r>
              <a:rPr lang="en-IN" b="1" dirty="0"/>
              <a:t>Subscribes:                                                                     </a:t>
            </a:r>
            <a:endParaRPr lang="en-IN" dirty="0"/>
          </a:p>
          <a:p>
            <a:pPr lvl="0"/>
            <a:r>
              <a:rPr lang="en-IN" sz="1600" dirty="0"/>
              <a:t>/map (</a:t>
            </a:r>
            <a:r>
              <a:rPr lang="en-IN" sz="1600" dirty="0" err="1"/>
              <a:t>OccupancyGrid</a:t>
            </a:r>
            <a:r>
              <a:rPr lang="en-IN" sz="1600" dirty="0"/>
              <a:t>)</a:t>
            </a:r>
          </a:p>
          <a:p>
            <a:pPr lvl="0"/>
            <a:r>
              <a:rPr lang="en-IN" sz="1600" dirty="0"/>
              <a:t>/scan or depth data (sensor input)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(robot motion)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r>
              <a:rPr lang="en-IN" sz="1600" dirty="0"/>
              <a:t> → Estimated robot pose in map frame</a:t>
            </a:r>
          </a:p>
          <a:p>
            <a:pPr lvl="0"/>
            <a:r>
              <a:rPr lang="en-IN" sz="1600" dirty="0"/>
              <a:t>map → </a:t>
            </a:r>
            <a:r>
              <a:rPr lang="en-IN" sz="1600" dirty="0" err="1"/>
              <a:t>odom</a:t>
            </a:r>
            <a:r>
              <a:rPr lang="en-IN" sz="1600" dirty="0"/>
              <a:t> TF transform</a:t>
            </a:r>
          </a:p>
          <a:p>
            <a:pPr lvl="0"/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5DB52-8FC2-89DF-71F3-47748182D2D6}"/>
              </a:ext>
            </a:extLst>
          </p:cNvPr>
          <p:cNvSpPr txBox="1"/>
          <p:nvPr/>
        </p:nvSpPr>
        <p:spPr>
          <a:xfrm>
            <a:off x="4320073" y="3676261"/>
            <a:ext cx="2010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3)NAV2_PLANNER:</a:t>
            </a:r>
          </a:p>
          <a:p>
            <a:r>
              <a:rPr lang="en-IN" b="1" dirty="0"/>
              <a:t>Subscribes:</a:t>
            </a:r>
            <a:endParaRPr lang="en-IN" dirty="0"/>
          </a:p>
          <a:p>
            <a:pPr lvl="0"/>
            <a:r>
              <a:rPr lang="en-IN" sz="1600" dirty="0"/>
              <a:t>/map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tf</a:t>
            </a:r>
            <a:endParaRPr lang="en-IN" sz="1600" dirty="0"/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5F589-839B-8DE6-BBF0-4CD663CAE225}"/>
              </a:ext>
            </a:extLst>
          </p:cNvPr>
          <p:cNvSpPr txBox="1"/>
          <p:nvPr/>
        </p:nvSpPr>
        <p:spPr>
          <a:xfrm>
            <a:off x="6457950" y="3741575"/>
            <a:ext cx="2620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4)TILE_SWITCHER:</a:t>
            </a:r>
          </a:p>
          <a:p>
            <a:r>
              <a:rPr lang="en-IN" b="1" dirty="0"/>
              <a:t>Subscribes:                                                                       </a:t>
            </a:r>
          </a:p>
          <a:p>
            <a:r>
              <a:rPr lang="en-IN" sz="1600" dirty="0"/>
              <a:t>/zed/</a:t>
            </a:r>
            <a:r>
              <a:rPr lang="en-IN" sz="1600" dirty="0" err="1"/>
              <a:t>zed_node</a:t>
            </a:r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→ Robot motion</a:t>
            </a:r>
          </a:p>
          <a:p>
            <a:r>
              <a:rPr lang="en-IN" sz="1600" b="1" dirty="0"/>
              <a:t>Publishes:</a:t>
            </a:r>
          </a:p>
          <a:p>
            <a:r>
              <a:rPr lang="en-IN" sz="1600" dirty="0"/>
              <a:t>/</a:t>
            </a:r>
            <a:r>
              <a:rPr lang="en-IN" sz="1600" dirty="0" err="1"/>
              <a:t>initialpose</a:t>
            </a:r>
            <a:r>
              <a:rPr lang="en-IN" sz="1600" dirty="0"/>
              <a:t> → Reinitialize AMCL after map switch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22" y="1506214"/>
            <a:ext cx="6822205" cy="38455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7092964" y="1650528"/>
            <a:ext cx="198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Map Switching Sequence</a:t>
            </a:r>
          </a:p>
          <a:p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Robot navigates using </a:t>
            </a:r>
            <a:r>
              <a:rPr lang="en-US" sz="1400" b="1" dirty="0"/>
              <a:t>Tile 1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Tile Switcher monitors odometry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Boundary condition is 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Map Server loads </a:t>
            </a:r>
            <a:r>
              <a:rPr lang="en-US" sz="1400" b="1" dirty="0"/>
              <a:t>Tile 2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AMCL is reinitialized with a known 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B2D-C044-E6FF-0001-57E2E1C2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681037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Next tasks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9501-FEF4-B3A9-8C18-4807C85C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80" y="2005807"/>
            <a:ext cx="7886700" cy="4351338"/>
          </a:xfrm>
        </p:spPr>
        <p:txBody>
          <a:bodyPr/>
          <a:lstStyle/>
          <a:p>
            <a:r>
              <a:rPr lang="en-GB" dirty="0"/>
              <a:t>PCB Fabrication</a:t>
            </a:r>
          </a:p>
          <a:p>
            <a:r>
              <a:rPr lang="en-GB" dirty="0"/>
              <a:t>Electronics Assembly</a:t>
            </a:r>
          </a:p>
          <a:p>
            <a:r>
              <a:rPr lang="en-GB" dirty="0"/>
              <a:t>Integration of </a:t>
            </a:r>
            <a:r>
              <a:rPr lang="en-GB" dirty="0" err="1"/>
              <a:t>Aruco</a:t>
            </a:r>
            <a:r>
              <a:rPr lang="en-GB" dirty="0"/>
              <a:t> based localisation with IMU and Odometry</a:t>
            </a:r>
          </a:p>
          <a:p>
            <a:r>
              <a:rPr lang="en-GB" dirty="0"/>
              <a:t>Global Path Planning Algorithm</a:t>
            </a:r>
          </a:p>
          <a:p>
            <a:r>
              <a:rPr lang="en-GB" dirty="0"/>
              <a:t>Autonomous Run using Global Planner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86DC-D990-0D15-6204-52B95281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DFB4-B1A3-E93E-D5EF-F577EF1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5891-CA4D-7C0A-EE0F-6897E44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6429652" y="1497152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Single Point Solid State 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E09AA9-0381-0A0B-983B-E546011E24CF}"/>
              </a:ext>
            </a:extLst>
          </p:cNvPr>
          <p:cNvSpPr/>
          <p:nvPr/>
        </p:nvSpPr>
        <p:spPr>
          <a:xfrm>
            <a:off x="5177063" y="2081580"/>
            <a:ext cx="1666873" cy="4938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360 Servo Motor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2476A6F-3DCB-C9E5-0F38-23B2D9951CA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520044" y="2328506"/>
            <a:ext cx="657019" cy="706470"/>
          </a:xfrm>
          <a:prstGeom prst="bentConnector3">
            <a:avLst>
              <a:gd name="adj1" fmla="val 881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2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1/19/2026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7" y="786066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3837" y="1468512"/>
          <a:ext cx="8394330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1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Point Solid State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12V 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TLP281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TXS0108E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Carbon Fiber Tubes, Carbon Fiber Plates, &amp;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Arcylic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Sheets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 + 2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PLA+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6476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567" y="2124330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700" y="2124330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37CB4-86E3-E844-A06F-D7E889F57E35}"/>
              </a:ext>
            </a:extLst>
          </p:cNvPr>
          <p:cNvCxnSpPr>
            <a:cxnSpLocks/>
          </p:cNvCxnSpPr>
          <p:nvPr/>
        </p:nvCxnSpPr>
        <p:spPr>
          <a:xfrm>
            <a:off x="5178490" y="2369976"/>
            <a:ext cx="83975" cy="276186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08C6DE-1B42-ABCA-29B5-D6E4B25C726E}"/>
              </a:ext>
            </a:extLst>
          </p:cNvPr>
          <p:cNvSpPr txBox="1"/>
          <p:nvPr/>
        </p:nvSpPr>
        <p:spPr>
          <a:xfrm>
            <a:off x="5163476" y="3259723"/>
            <a:ext cx="5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 ft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1926</Words>
  <Application>Microsoft Office PowerPoint</Application>
  <PresentationFormat>On-screen Show (4:3)</PresentationFormat>
  <Paragraphs>656</Paragraphs>
  <Slides>24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 Narrow</vt:lpstr>
      <vt:lpstr>Arial</vt:lpstr>
      <vt:lpstr>Arial Black</vt:lpstr>
      <vt:lpstr>Calibri</vt:lpstr>
      <vt:lpstr>Calibri Light</vt:lpstr>
      <vt:lpstr>Courier New</vt:lpstr>
      <vt:lpstr>Palatino Linotype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Next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preetham manikandan</cp:lastModifiedBy>
  <cp:revision>64</cp:revision>
  <dcterms:created xsi:type="dcterms:W3CDTF">2018-08-13T09:05:25Z</dcterms:created>
  <dcterms:modified xsi:type="dcterms:W3CDTF">2026-01-19T10:42:54Z</dcterms:modified>
</cp:coreProperties>
</file>